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053"/>
    <p:restoredTop sz="96327"/>
  </p:normalViewPr>
  <p:slideViewPr>
    <p:cSldViewPr snapToGrid="0" snapToObjects="1">
      <p:cViewPr varScale="1">
        <p:scale>
          <a:sx n="111" d="100"/>
          <a:sy n="111" d="100"/>
        </p:scale>
        <p:origin x="232" y="1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B0DB3-A8FF-4ABB-9E2E-D960422260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25308"/>
          </a:xfrm>
        </p:spPr>
        <p:txBody>
          <a:bodyPr anchor="b">
            <a:normAutofit/>
          </a:bodyPr>
          <a:lstStyle>
            <a:lvl1pPr algn="ctr">
              <a:defRPr sz="6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EE0618-75D7-410F-859C-CDF53BC53E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86729"/>
            <a:ext cx="9144000" cy="1135529"/>
          </a:xfr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237F11-76DB-4DD9-9747-3F38D05BA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t>5/18/21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59F581-81B0-44B3-ABA5-A25CA4BAE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0D591-ADCF-4300-8282-72AE357F3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533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E5C77-55F8-4677-A96C-E6D3F5545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A064EF-ADDA-4943-8F87-A7469D7997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0D493-D1E7-4358-95E9-B5B80A49E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t>5/18/21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E98326-3276-4B9E-960F-10C6677BF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4C3AC2-288D-4FEE-BF80-0EAEDDFAB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89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333C6A-5417-40BD-BF7A-9405832237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3BCB45-B343-46F6-9718-AA0D68CED1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DA2A4-FD34-4E17-908F-4367B1E64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t>5/18/21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B87AE3-776D-451D-AA52-C06B74724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0C4D5-BE1E-4D6A-9196-E0F9E42B2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250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75558-A264-444E-829B-51AAE6B4B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D9373-37D1-4135-8D34-755E139F7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E4A6B-1966-4E57-9FB8-8B111E97B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t>5/18/21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FC3DD-F2BE-41FF-895B-00129AAB1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F830C-8424-4FAF-A011-605AE1D14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7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A1BE8-ECC1-4027-B16E-C7BECCA9D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6C7E1-471A-46AA-8068-98E68C0C2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7C9F8F-EC48-4D16-B4C6-023A7B607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t>5/18/21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9FA5B3-F726-417B-932A-B93E0C8F5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7D21F1-1A24-43EA-AB09-3024C491E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907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16569-B648-4D50-BEB8-E8DAE24D6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831B3-A1FD-470C-BEEE-4CFB441502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4493"/>
            <a:ext cx="5181600" cy="4252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F34A17-C244-438C-9AE3-FB9B3CE3BD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4493"/>
            <a:ext cx="5181600" cy="4252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CFA3AA-3FC1-4B98-8F99-1726F1AC0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t>5/18/21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E10883-BACC-41A1-9067-ECFDB937D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7660A2-13C9-4432-A6EB-A4FF3D78F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670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7C843-C993-4E9C-80DD-3620816E5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91A8E3-B066-4511-9C6E-A3435B64D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34325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E86B63-4102-4802-94D7-F138F80F3E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58237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924765-08A7-4A60-86DC-DC420F60BB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34325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AA2795-EFB6-4000-8F25-FBB62646C0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58237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942CFB-FE12-494A-9C41-3CB90F07B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t>5/18/21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3A07E3-59E1-4EBD-9687-4B6ABE96A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F7BB23-7539-4674-8B66-ACEFF9468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49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841DB-C73C-4968-B434-A6AA14DAF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152BF-92C7-4BF5-A9DB-16A0BF0F5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t>5/18/21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289DB7-F492-4037-A439-D70F7E556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FA96F1-8B8A-4E83-B3C2-E10DE522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013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t>5/18/21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144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CBE2C-9DAA-489D-AC88-15CBBA8A9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124BE-E494-445A-A4FB-A2A8F28F0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2446DE-9A32-4774-9F7C-86678CA90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00115D-61B3-46D0-B4D3-30C374B52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t>5/18/21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3C2AFC-D0F8-469F-B1E0-123C2E066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B9BCDA-9EF7-4531-8021-AF7B30751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414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AE558-F89F-4688-94E5-77F37D49F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CD35AF-8CA2-49BB-BAE9-F29A0186EC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5CAA98-55BD-4118-A8AF-D603060784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BFF4C5-82A8-4AD8-B7E2-2882F6576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t>5/18/21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60B401-B64F-417B-8AD6-581A22E5E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24BD4C-7149-44BF-8150-F72CAA95A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551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436E0F2-A64B-471E-93C0-8DFE08CC57C8}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C1E3AB1-2A8C-4607-9FAE-D8BDB280FE1A}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6D66059-832F-40B6-A35F-F56C8F38A1E7}"/>
              </a:ext>
            </a:extLst>
          </p:cNvPr>
          <p:cNvCxnSpPr>
            <a:cxnSpLocks/>
          </p:cNvCxnSpPr>
          <p:nvPr/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515E2ED-7EA9-448D-83FA-54C3DF9723BD}"/>
              </a:ext>
            </a:extLst>
          </p:cNvPr>
          <p:cNvCxnSpPr>
            <a:cxnSpLocks/>
          </p:cNvCxnSpPr>
          <p:nvPr/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595356-EABD-4767-AC9D-EA21FF115EC0}"/>
              </a:ext>
            </a:extLst>
          </p:cNvPr>
          <p:cNvCxnSpPr>
            <a:cxnSpLocks/>
          </p:cNvCxnSpPr>
          <p:nvPr/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8CD9F06-9628-469C-B788-A894E3E08281}"/>
              </a:ext>
            </a:extLst>
          </p:cNvPr>
          <p:cNvCxnSpPr>
            <a:cxnSpLocks/>
          </p:cNvCxnSpPr>
          <p:nvPr/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50A431-0B61-421B-B4B7-24C0CFF0F938}"/>
              </a:ext>
            </a:extLst>
          </p:cNvPr>
          <p:cNvCxnSpPr>
            <a:cxnSpLocks/>
          </p:cNvCxnSpPr>
          <p:nvPr/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5B94C5-D205-4339-B029-5D0FD2E5F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33401"/>
            <a:ext cx="9906000" cy="1382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96DC5C-BD34-4CE4-8AA7-A6A4B9516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2009554"/>
            <a:ext cx="9906000" cy="4024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192A7-D622-449D-9FC2-48FDE4D690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37102" y="6398878"/>
            <a:ext cx="419390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00">
                <a:solidFill>
                  <a:schemeClr val="tx2"/>
                </a:solidFill>
                <a:latin typeface="+mn-lt"/>
              </a:defRPr>
            </a:lvl1pPr>
          </a:lstStyle>
          <a:p>
            <a:fld id="{11EAACC7-3B3F-47D1-959A-EF58926E955E}" type="datetimeFigureOut">
              <a:rPr lang="en-US" smtClean="0"/>
              <a:t>5/18/21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5B93C-2BE9-4847-BFE5-D3CBCC6E9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="1" spc="30" baseline="0">
                <a:solidFill>
                  <a:schemeClr val="tx2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70A99-395E-4F22-8AAB-6C7EE743D7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2477" y="6398878"/>
            <a:ext cx="47088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00">
                <a:solidFill>
                  <a:schemeClr val="tx2"/>
                </a:solidFill>
                <a:latin typeface="+mn-lt"/>
              </a:defRPr>
            </a:lvl1pPr>
          </a:lstStyle>
          <a:p>
            <a:fld id="{312CC964-A50B-4C29-B4E4-2C30BB34C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123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i="1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tyroundtable.com/what-we-do/research/community-maturity-model/" TargetMode="External"/><Relationship Id="rId2" Type="http://schemas.openxmlformats.org/officeDocument/2006/relationships/hyperlink" Target="https://educopia.org/cultivation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E0D4398-84C2-41B8-BF30-3157F7B18D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4B2547-3CAA-44CD-9A93-456EDBC602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67" r="2670" b="-1"/>
          <a:stretch/>
        </p:blipFill>
        <p:spPr>
          <a:xfrm>
            <a:off x="20" y="10"/>
            <a:ext cx="9137156" cy="6857989"/>
          </a:xfrm>
          <a:prstGeom prst="rect">
            <a:avLst/>
          </a:prstGeom>
        </p:spPr>
      </p:pic>
      <p:sp>
        <p:nvSpPr>
          <p:cNvPr id="11" name="Rectangle 23">
            <a:extLst>
              <a:ext uri="{FF2B5EF4-FFF2-40B4-BE49-F238E27FC236}">
                <a16:creationId xmlns:a16="http://schemas.microsoft.com/office/drawing/2014/main" id="{1E519840-CB5B-442F-AF8C-F848E76997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45558" y="-6724"/>
            <a:ext cx="4265457" cy="6868736"/>
          </a:xfrm>
          <a:custGeom>
            <a:avLst/>
            <a:gdLst>
              <a:gd name="connsiteX0" fmla="*/ 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0 w 5803153"/>
              <a:gd name="connsiteY4" fmla="*/ 0 h 6857998"/>
              <a:gd name="connsiteX0" fmla="*/ 101600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1016000 w 5803153"/>
              <a:gd name="connsiteY4" fmla="*/ 0 h 6857998"/>
              <a:gd name="connsiteX0" fmla="*/ 1338729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338729 w 6125882"/>
              <a:gd name="connsiteY4" fmla="*/ 0 h 6857998"/>
              <a:gd name="connsiteX0" fmla="*/ 1697317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697317 w 6125882"/>
              <a:gd name="connsiteY4" fmla="*/ 0 h 6857998"/>
              <a:gd name="connsiteX0" fmla="*/ 2702091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2702091 w 6125882"/>
              <a:gd name="connsiteY4" fmla="*/ 0 h 6857998"/>
              <a:gd name="connsiteX0" fmla="*/ 2240216 w 5664007"/>
              <a:gd name="connsiteY0" fmla="*/ 0 h 6857998"/>
              <a:gd name="connsiteX1" fmla="*/ 5664007 w 5664007"/>
              <a:gd name="connsiteY1" fmla="*/ 0 h 6857998"/>
              <a:gd name="connsiteX2" fmla="*/ 5664007 w 5664007"/>
              <a:gd name="connsiteY2" fmla="*/ 6857998 h 6857998"/>
              <a:gd name="connsiteX3" fmla="*/ 0 w 5664007"/>
              <a:gd name="connsiteY3" fmla="*/ 6846045 h 6857998"/>
              <a:gd name="connsiteX4" fmla="*/ 2240216 w 5664007"/>
              <a:gd name="connsiteY4" fmla="*/ 0 h 6857998"/>
              <a:gd name="connsiteX0" fmla="*/ 2170935 w 5594726"/>
              <a:gd name="connsiteY0" fmla="*/ 0 h 6865085"/>
              <a:gd name="connsiteX1" fmla="*/ 5594726 w 5594726"/>
              <a:gd name="connsiteY1" fmla="*/ 0 h 6865085"/>
              <a:gd name="connsiteX2" fmla="*/ 5594726 w 5594726"/>
              <a:gd name="connsiteY2" fmla="*/ 6857998 h 6865085"/>
              <a:gd name="connsiteX3" fmla="*/ 0 w 5594726"/>
              <a:gd name="connsiteY3" fmla="*/ 6865085 h 6865085"/>
              <a:gd name="connsiteX4" fmla="*/ 2170935 w 5594726"/>
              <a:gd name="connsiteY4" fmla="*/ 0 h 6865085"/>
              <a:gd name="connsiteX0" fmla="*/ 1747097 w 5170888"/>
              <a:gd name="connsiteY0" fmla="*/ 0 h 6865085"/>
              <a:gd name="connsiteX1" fmla="*/ 5170888 w 5170888"/>
              <a:gd name="connsiteY1" fmla="*/ 0 h 6865085"/>
              <a:gd name="connsiteX2" fmla="*/ 5170888 w 5170888"/>
              <a:gd name="connsiteY2" fmla="*/ 6857998 h 6865085"/>
              <a:gd name="connsiteX3" fmla="*/ 0 w 5170888"/>
              <a:gd name="connsiteY3" fmla="*/ 6865085 h 6865085"/>
              <a:gd name="connsiteX4" fmla="*/ 1747097 w 5170888"/>
              <a:gd name="connsiteY4" fmla="*/ 0 h 6865085"/>
              <a:gd name="connsiteX0" fmla="*/ 1404766 w 5170888"/>
              <a:gd name="connsiteY0" fmla="*/ 0 h 6865085"/>
              <a:gd name="connsiteX1" fmla="*/ 5170888 w 5170888"/>
              <a:gd name="connsiteY1" fmla="*/ 0 h 6865085"/>
              <a:gd name="connsiteX2" fmla="*/ 5170888 w 5170888"/>
              <a:gd name="connsiteY2" fmla="*/ 6857998 h 6865085"/>
              <a:gd name="connsiteX3" fmla="*/ 0 w 5170888"/>
              <a:gd name="connsiteY3" fmla="*/ 6865085 h 6865085"/>
              <a:gd name="connsiteX4" fmla="*/ 1404766 w 5170888"/>
              <a:gd name="connsiteY4" fmla="*/ 0 h 6865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0888" h="6865085">
                <a:moveTo>
                  <a:pt x="1404766" y="0"/>
                </a:moveTo>
                <a:lnTo>
                  <a:pt x="5170888" y="0"/>
                </a:lnTo>
                <a:lnTo>
                  <a:pt x="5170888" y="6857998"/>
                </a:lnTo>
                <a:lnTo>
                  <a:pt x="0" y="6865085"/>
                </a:lnTo>
                <a:lnTo>
                  <a:pt x="140476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382850-1EFB-774B-B310-93DE4C3AF8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58697" y="3751451"/>
            <a:ext cx="4039178" cy="2985247"/>
          </a:xfrm>
        </p:spPr>
        <p:txBody>
          <a:bodyPr>
            <a:normAutofit fontScale="90000"/>
          </a:bodyPr>
          <a:lstStyle/>
          <a:p>
            <a:pPr algn="r"/>
            <a:r>
              <a:rPr lang="en-GB" sz="4400" dirty="0"/>
              <a:t>IDEAS on Measuring Communities of Practice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E862AA-C27C-CC41-9621-E0ED491D1E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37176" y="1116873"/>
            <a:ext cx="2521424" cy="1520669"/>
          </a:xfrm>
        </p:spPr>
        <p:txBody>
          <a:bodyPr>
            <a:normAutofit fontScale="92500"/>
          </a:bodyPr>
          <a:lstStyle/>
          <a:p>
            <a:pPr algn="r"/>
            <a:r>
              <a:rPr lang="en-GB" sz="1600" dirty="0"/>
              <a:t>Fellows Community Building Session</a:t>
            </a:r>
          </a:p>
          <a:p>
            <a:pPr algn="r"/>
            <a:r>
              <a:rPr lang="en-GB" sz="1600" dirty="0"/>
              <a:t>18 May 2021</a:t>
            </a:r>
          </a:p>
          <a:p>
            <a:pPr algn="r"/>
            <a:r>
              <a:rPr lang="en-GB" sz="1300" dirty="0"/>
              <a:t>Shoaib Sufi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C7EF422-3076-48F2-A38B-7CA851778E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931959" y="0"/>
            <a:ext cx="5279056" cy="777922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896548C-21A4-493D-B220-64E89F1EF6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281082" y="-6724"/>
            <a:ext cx="2279175" cy="6864724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9899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46610-FDDD-9249-9D25-B36D2EAD46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Communities of Practice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43A041-7BFF-1940-9E02-1C99C571C0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Communities of Practice have many different dimensions</a:t>
            </a:r>
          </a:p>
          <a:p>
            <a:pPr lvl="1"/>
            <a:r>
              <a:rPr lang="en-GB" dirty="0"/>
              <a:t>Size</a:t>
            </a:r>
          </a:p>
          <a:p>
            <a:pPr lvl="1"/>
            <a:r>
              <a:rPr lang="en-GB" dirty="0"/>
              <a:t>Function</a:t>
            </a:r>
          </a:p>
          <a:p>
            <a:pPr lvl="1"/>
            <a:r>
              <a:rPr lang="en-GB" dirty="0"/>
              <a:t>Organisation</a:t>
            </a:r>
          </a:p>
          <a:p>
            <a:pPr lvl="1"/>
            <a:r>
              <a:rPr lang="en-GB" dirty="0"/>
              <a:t>Motivations</a:t>
            </a:r>
          </a:p>
          <a:p>
            <a:pPr lvl="1"/>
            <a:r>
              <a:rPr lang="en-GB" dirty="0"/>
              <a:t>Optionality</a:t>
            </a:r>
          </a:p>
          <a:p>
            <a:pPr lvl="1"/>
            <a:r>
              <a:rPr lang="en-GB" dirty="0"/>
              <a:t>Expected output</a:t>
            </a:r>
          </a:p>
          <a:p>
            <a:pPr lvl="1"/>
            <a:r>
              <a:rPr lang="en-GB" dirty="0"/>
              <a:t>…</a:t>
            </a:r>
          </a:p>
          <a:p>
            <a:pPr lvl="1"/>
            <a:endParaRPr lang="en-GB" dirty="0"/>
          </a:p>
          <a:p>
            <a:pPr marL="457200" lvl="1" indent="0">
              <a:buNone/>
            </a:pPr>
            <a:r>
              <a:rPr lang="en-GB" dirty="0"/>
              <a:t>If we can measure </a:t>
            </a:r>
            <a:r>
              <a:rPr lang="en-GB" b="1" dirty="0"/>
              <a:t>where we are</a:t>
            </a:r>
            <a:r>
              <a:rPr lang="en-GB" dirty="0"/>
              <a:t>, we might get a better picture of </a:t>
            </a:r>
            <a:r>
              <a:rPr lang="en-GB" b="1" dirty="0"/>
              <a:t>where to go next</a:t>
            </a:r>
            <a:r>
              <a:rPr lang="en-GB" dirty="0"/>
              <a:t> and </a:t>
            </a:r>
            <a:r>
              <a:rPr lang="en-GB" b="1" dirty="0"/>
              <a:t>what has been achieved … </a:t>
            </a:r>
            <a:r>
              <a:rPr lang="en-GB" dirty="0"/>
              <a:t>ultimately judging whether it </a:t>
            </a:r>
            <a:r>
              <a:rPr lang="en-GB" b="1" u="sng" dirty="0"/>
              <a:t>is it worthwhile</a:t>
            </a:r>
            <a:r>
              <a:rPr lang="en-GB" b="1" dirty="0"/>
              <a:t> to continue.</a:t>
            </a:r>
            <a:endParaRPr lang="en-GB" dirty="0"/>
          </a:p>
        </p:txBody>
      </p:sp>
      <p:pic>
        <p:nvPicPr>
          <p:cNvPr id="3074" name="Picture 2" descr="About CC Licenses - Creative Commons">
            <a:extLst>
              <a:ext uri="{FF2B5EF4-FFF2-40B4-BE49-F238E27FC236}">
                <a16:creationId xmlns:a16="http://schemas.microsoft.com/office/drawing/2014/main" id="{04C1EE4D-EDF6-9247-BAA3-5916EFDDE9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8627" y="6324599"/>
            <a:ext cx="904433" cy="31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458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2A253D-82E8-224D-A6C0-931342B2C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Life Cycle vs Maturity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3B974C-3B52-4F42-935C-CBB62B26EE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Life Cycle Stage</a:t>
            </a:r>
          </a:p>
          <a:p>
            <a:pPr lvl="1"/>
            <a:r>
              <a:rPr lang="en-GB" dirty="0"/>
              <a:t>Stages</a:t>
            </a:r>
          </a:p>
          <a:p>
            <a:pPr lvl="1"/>
            <a:r>
              <a:rPr lang="en-GB" dirty="0"/>
              <a:t>Cyclical</a:t>
            </a:r>
          </a:p>
          <a:p>
            <a:pPr lvl="1"/>
            <a:r>
              <a:rPr lang="en-GB" dirty="0"/>
              <a:t>Method based</a:t>
            </a:r>
          </a:p>
          <a:p>
            <a:pPr lvl="1"/>
            <a:r>
              <a:rPr lang="en-GB" dirty="0"/>
              <a:t>E.g. </a:t>
            </a:r>
            <a:r>
              <a:rPr lang="en-GB" dirty="0" err="1"/>
              <a:t>Educopia</a:t>
            </a:r>
            <a:r>
              <a:rPr lang="en-GB" dirty="0"/>
              <a:t> Community Cultivation Field Guide (</a:t>
            </a:r>
            <a:r>
              <a:rPr lang="en-GB" dirty="0">
                <a:hlinkClick r:id="rId2"/>
              </a:rPr>
              <a:t>https://educopia.org/cultivation</a:t>
            </a:r>
            <a:r>
              <a:rPr lang="en-GB" dirty="0"/>
              <a:t>)</a:t>
            </a:r>
          </a:p>
          <a:p>
            <a:pPr lvl="1"/>
            <a:endParaRPr lang="en-GB" dirty="0"/>
          </a:p>
          <a:p>
            <a:r>
              <a:rPr lang="en-GB" dirty="0"/>
              <a:t>Maturity</a:t>
            </a:r>
          </a:p>
          <a:p>
            <a:pPr lvl="1"/>
            <a:r>
              <a:rPr lang="en-GB" dirty="0"/>
              <a:t>Competency </a:t>
            </a:r>
          </a:p>
          <a:p>
            <a:pPr lvl="1"/>
            <a:r>
              <a:rPr lang="en-GB" dirty="0"/>
              <a:t>Progressive</a:t>
            </a:r>
          </a:p>
          <a:p>
            <a:pPr lvl="1"/>
            <a:r>
              <a:rPr lang="en-GB" dirty="0"/>
              <a:t>E.g.  Community Maturity Model (from ‘The Community ROUNDTABLE’ group - </a:t>
            </a:r>
            <a:r>
              <a:rPr lang="en-GB" dirty="0">
                <a:hlinkClick r:id="rId3"/>
              </a:rPr>
              <a:t>https://communityroundtable.com/what-we-do/research/community-maturity-model/</a:t>
            </a:r>
            <a:r>
              <a:rPr lang="en-GB" dirty="0"/>
              <a:t>)  </a:t>
            </a:r>
          </a:p>
          <a:p>
            <a:pPr marL="457200" lvl="1" indent="0">
              <a:buNone/>
            </a:pPr>
            <a:endParaRPr lang="en-GB" dirty="0"/>
          </a:p>
        </p:txBody>
      </p:sp>
      <p:pic>
        <p:nvPicPr>
          <p:cNvPr id="4" name="Picture 2" descr="About CC Licenses - Creative Commons">
            <a:extLst>
              <a:ext uri="{FF2B5EF4-FFF2-40B4-BE49-F238E27FC236}">
                <a16:creationId xmlns:a16="http://schemas.microsoft.com/office/drawing/2014/main" id="{B2BF0675-9961-FB4C-9641-FB1E9CE1A4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8627" y="6324599"/>
            <a:ext cx="904433" cy="31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809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6EA27-CC47-7E42-A2B0-FC0198A3F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32944"/>
            <a:ext cx="9906000" cy="1382156"/>
          </a:xfrm>
        </p:spPr>
        <p:txBody>
          <a:bodyPr>
            <a:normAutofit fontScale="90000"/>
          </a:bodyPr>
          <a:lstStyle/>
          <a:p>
            <a:r>
              <a:rPr lang="en-GB" dirty="0" err="1"/>
              <a:t>Educopia</a:t>
            </a:r>
            <a:r>
              <a:rPr lang="en-GB" dirty="0"/>
              <a:t> community cultivation Field Guide – Life Cycle stages</a:t>
            </a:r>
          </a:p>
        </p:txBody>
      </p:sp>
      <p:pic>
        <p:nvPicPr>
          <p:cNvPr id="6" name="Content Placeholder 5" descr="Text&#10;&#10;Description automatically generated">
            <a:extLst>
              <a:ext uri="{FF2B5EF4-FFF2-40B4-BE49-F238E27FC236}">
                <a16:creationId xmlns:a16="http://schemas.microsoft.com/office/drawing/2014/main" id="{1F94A544-F470-ED45-A09D-EA6067B52F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386138"/>
            <a:ext cx="9819005" cy="5338918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4987F01-46D8-0F40-A6AD-E81B5FABD168}"/>
              </a:ext>
            </a:extLst>
          </p:cNvPr>
          <p:cNvSpPr txBox="1"/>
          <p:nvPr/>
        </p:nvSpPr>
        <p:spPr>
          <a:xfrm>
            <a:off x="96253" y="177691"/>
            <a:ext cx="950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Growth Areas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528F201-4A5B-594D-A87F-885627B7E6A9}"/>
              </a:ext>
            </a:extLst>
          </p:cNvPr>
          <p:cNvCxnSpPr/>
          <p:nvPr/>
        </p:nvCxnSpPr>
        <p:spPr>
          <a:xfrm>
            <a:off x="545432" y="946484"/>
            <a:ext cx="0" cy="8181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5B6E2B86-CC67-7344-80A7-CEA638D60ED6}"/>
              </a:ext>
            </a:extLst>
          </p:cNvPr>
          <p:cNvSpPr txBox="1"/>
          <p:nvPr/>
        </p:nvSpPr>
        <p:spPr>
          <a:xfrm>
            <a:off x="9819005" y="1515100"/>
            <a:ext cx="219653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Helps identify activities needed to move the community towards </a:t>
            </a:r>
            <a:r>
              <a:rPr lang="en-GB" sz="2000" b="1" dirty="0"/>
              <a:t>maturity</a:t>
            </a:r>
            <a:r>
              <a:rPr lang="en-GB" sz="2000" dirty="0"/>
              <a:t>, </a:t>
            </a:r>
            <a:r>
              <a:rPr lang="en-GB" sz="2000" b="1" dirty="0"/>
              <a:t>scalability</a:t>
            </a:r>
            <a:r>
              <a:rPr lang="en-GB" sz="2000" dirty="0"/>
              <a:t> and </a:t>
            </a:r>
            <a:r>
              <a:rPr lang="en-GB" sz="2000" b="1" dirty="0"/>
              <a:t>sustainability</a:t>
            </a:r>
            <a:r>
              <a:rPr lang="en-GB" sz="20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Cyclical: Transition moves back to Formation but with a </a:t>
            </a:r>
            <a:r>
              <a:rPr lang="en-GB" sz="2000" b="1" dirty="0"/>
              <a:t>heightened level </a:t>
            </a:r>
            <a:r>
              <a:rPr lang="en-GB" sz="2000" dirty="0"/>
              <a:t>of maturity, scalability and sustainability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4FC1DE1-2FBE-D246-9B6A-737238F58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3256" y="6508376"/>
            <a:ext cx="1017069" cy="3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381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22171661-0838-4942-A149-8C1B789266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DFFF87-F785-6145-A5EC-F25F5DDCA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4426" y="533400"/>
            <a:ext cx="4529138" cy="1671639"/>
          </a:xfrm>
        </p:spPr>
        <p:txBody>
          <a:bodyPr>
            <a:normAutofit/>
          </a:bodyPr>
          <a:lstStyle/>
          <a:p>
            <a:r>
              <a:rPr lang="en-GB" sz="2800" dirty="0"/>
              <a:t>The community maturity model (the community roundtable)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BDE9D8-EBE7-8742-A78A-712793639C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805" y="2205038"/>
            <a:ext cx="4919409" cy="4119561"/>
          </a:xfrm>
        </p:spPr>
        <p:txBody>
          <a:bodyPr>
            <a:normAutofit/>
          </a:bodyPr>
          <a:lstStyle/>
          <a:p>
            <a:r>
              <a:rPr lang="en-GB" dirty="0"/>
              <a:t>Progressive: Hierarchy </a:t>
            </a:r>
            <a:r>
              <a:rPr lang="en-GB" dirty="0">
                <a:sym typeface="Wingdings" pitchFamily="2" charset="2"/>
              </a:rPr>
              <a:t> Networked</a:t>
            </a:r>
          </a:p>
          <a:p>
            <a:endParaRPr lang="en-GB" dirty="0">
              <a:sym typeface="Wingdings" pitchFamily="2" charset="2"/>
            </a:endParaRPr>
          </a:p>
          <a:p>
            <a:r>
              <a:rPr lang="en-GB" dirty="0">
                <a:sym typeface="Wingdings" pitchFamily="2" charset="2"/>
              </a:rPr>
              <a:t>When we used it – where the CoP lies in the majority of the eight competencies</a:t>
            </a:r>
            <a:endParaRPr lang="en-GB" dirty="0"/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BB04A404-AF1E-4EC9-AF7D-46C68BFCEB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430398" y="-1"/>
            <a:ext cx="2559923" cy="6857999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B1874503-FE8B-408C-ABAF-2B72BAC296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9741182" y="0"/>
            <a:ext cx="725518" cy="6857999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ow to improve community engagement">
            <a:extLst>
              <a:ext uri="{FF2B5EF4-FFF2-40B4-BE49-F238E27FC236}">
                <a16:creationId xmlns:a16="http://schemas.microsoft.com/office/drawing/2014/main" id="{EC672F74-FE95-7241-92F9-DD5ED28C7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53090" y="533400"/>
            <a:ext cx="6344500" cy="597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6563FF1-E506-1440-9676-6297B34679C9}"/>
              </a:ext>
            </a:extLst>
          </p:cNvPr>
          <p:cNvSpPr txBox="1"/>
          <p:nvPr/>
        </p:nvSpPr>
        <p:spPr>
          <a:xfrm>
            <a:off x="5442385" y="1184553"/>
            <a:ext cx="1575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Competencies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553ECAD-AE9B-C544-82E6-3489B715DBF3}"/>
              </a:ext>
            </a:extLst>
          </p:cNvPr>
          <p:cNvCxnSpPr>
            <a:cxnSpLocks/>
          </p:cNvCxnSpPr>
          <p:nvPr/>
        </p:nvCxnSpPr>
        <p:spPr>
          <a:xfrm>
            <a:off x="6249167" y="1553885"/>
            <a:ext cx="0" cy="6389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>
            <a:extLst>
              <a:ext uri="{FF2B5EF4-FFF2-40B4-BE49-F238E27FC236}">
                <a16:creationId xmlns:a16="http://schemas.microsoft.com/office/drawing/2014/main" id="{0A0C490D-CFFD-2C47-9228-8625EF2F0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1528" y="6287916"/>
            <a:ext cx="1085871" cy="380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1599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09797-25E1-5149-A893-2AD6E8D7F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do we combine them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E84626-DB80-3047-82E4-7FA70E990E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How to think about Life Cycle + Maturity models together</a:t>
            </a:r>
          </a:p>
          <a:p>
            <a:pPr lvl="1"/>
            <a:r>
              <a:rPr lang="en-GB" sz="3200" dirty="0"/>
              <a:t>Maturity is an indication of how many iterations of Life Cycle Stages a particular community have been through</a:t>
            </a:r>
          </a:p>
          <a:p>
            <a:pPr lvl="1"/>
            <a:endParaRPr lang="en-GB" sz="3200" dirty="0"/>
          </a:p>
          <a:p>
            <a:pPr lvl="1"/>
            <a:r>
              <a:rPr lang="en-GB" sz="3200" dirty="0"/>
              <a:t>What are your thoughts?</a:t>
            </a:r>
          </a:p>
        </p:txBody>
      </p:sp>
      <p:pic>
        <p:nvPicPr>
          <p:cNvPr id="4" name="Picture 2" descr="About CC Licenses - Creative Commons">
            <a:extLst>
              <a:ext uri="{FF2B5EF4-FFF2-40B4-BE49-F238E27FC236}">
                <a16:creationId xmlns:a16="http://schemas.microsoft.com/office/drawing/2014/main" id="{2F5242CE-3EE0-F048-908B-E56B3651DB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8627" y="6324599"/>
            <a:ext cx="904433" cy="31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464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BE53F-DAAE-C84C-BFD5-93389E5D6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Discussion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5E341C-AC07-1048-A049-04EAB88715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1589649"/>
            <a:ext cx="9906000" cy="4923693"/>
          </a:xfrm>
        </p:spPr>
        <p:txBody>
          <a:bodyPr/>
          <a:lstStyle/>
          <a:p>
            <a:r>
              <a:rPr lang="en-GB" dirty="0"/>
              <a:t>Are you aware of any other models for measuring community / community of practice maturity or life cycle?</a:t>
            </a:r>
          </a:p>
          <a:p>
            <a:pPr lvl="1"/>
            <a:r>
              <a:rPr lang="en-GB" dirty="0"/>
              <a:t> </a:t>
            </a:r>
          </a:p>
          <a:p>
            <a:pPr lvl="1"/>
            <a:endParaRPr lang="en-GB" dirty="0"/>
          </a:p>
          <a:p>
            <a:r>
              <a:rPr lang="en-GB" dirty="0"/>
              <a:t>What’s more important, measuring the outputs of a community or measuring the community itself?</a:t>
            </a:r>
          </a:p>
          <a:p>
            <a:endParaRPr lang="en-GB" dirty="0"/>
          </a:p>
          <a:p>
            <a:r>
              <a:rPr lang="en-GB" dirty="0"/>
              <a:t>How have you decided where to go next with your community – did you measure it in anyway or did you focus more on intuition / your knowledge of it?</a:t>
            </a:r>
          </a:p>
        </p:txBody>
      </p:sp>
      <p:pic>
        <p:nvPicPr>
          <p:cNvPr id="4" name="Picture 2" descr="About CC Licenses - Creative Commons">
            <a:extLst>
              <a:ext uri="{FF2B5EF4-FFF2-40B4-BE49-F238E27FC236}">
                <a16:creationId xmlns:a16="http://schemas.microsoft.com/office/drawing/2014/main" id="{82C737EB-CB99-3F43-8CB8-60B72467F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8627" y="6324599"/>
            <a:ext cx="904433" cy="31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364594"/>
      </p:ext>
    </p:extLst>
  </p:cSld>
  <p:clrMapOvr>
    <a:masterClrMapping/>
  </p:clrMapOvr>
</p:sld>
</file>

<file path=ppt/theme/theme1.xml><?xml version="1.0" encoding="utf-8"?>
<a:theme xmlns:a="http://schemas.openxmlformats.org/drawingml/2006/main" name="AngleLinesVTI">
  <a:themeElements>
    <a:clrScheme name="AnalogousFromLightSeedRightStep">
      <a:dk1>
        <a:srgbClr val="000000"/>
      </a:dk1>
      <a:lt1>
        <a:srgbClr val="FFFFFF"/>
      </a:lt1>
      <a:dk2>
        <a:srgbClr val="412C24"/>
      </a:dk2>
      <a:lt2>
        <a:srgbClr val="E2E8E8"/>
      </a:lt2>
      <a:accent1>
        <a:srgbClr val="C69696"/>
      </a:accent1>
      <a:accent2>
        <a:srgbClr val="BA977F"/>
      </a:accent2>
      <a:accent3>
        <a:srgbClr val="ABA481"/>
      </a:accent3>
      <a:accent4>
        <a:srgbClr val="9CA974"/>
      </a:accent4>
      <a:accent5>
        <a:srgbClr val="90AC82"/>
      </a:accent5>
      <a:accent6>
        <a:srgbClr val="78B07C"/>
      </a:accent6>
      <a:hlink>
        <a:srgbClr val="568D8D"/>
      </a:hlink>
      <a:folHlink>
        <a:srgbClr val="7F7F7F"/>
      </a:folHlink>
    </a:clrScheme>
    <a:fontScheme name="Walbaum Light Univers Light">
      <a:majorFont>
        <a:latin typeface="Walbaum Display Light"/>
        <a:ea typeface=""/>
        <a:cs typeface=""/>
      </a:majorFont>
      <a:minorFont>
        <a:latin typeface="Univers Condensed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gleLinesVTI" id="{BC1FC193-C72F-4761-9899-1105EDF6BAE8}" vid="{64612625-F022-44B7-B9FA-9D26DEDBDC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310</Words>
  <Application>Microsoft Macintosh PowerPoint</Application>
  <PresentationFormat>Widescreen</PresentationFormat>
  <Paragraphs>48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Univers Condensed Light</vt:lpstr>
      <vt:lpstr>Walbaum Display Light</vt:lpstr>
      <vt:lpstr>AngleLinesVTI</vt:lpstr>
      <vt:lpstr>IDEAS on Measuring Communities of Practice</vt:lpstr>
      <vt:lpstr>Communities of Practice</vt:lpstr>
      <vt:lpstr>Life Cycle vs Maturity</vt:lpstr>
      <vt:lpstr>Educopia community cultivation Field Guide – Life Cycle stages</vt:lpstr>
      <vt:lpstr>The community maturity model (the community roundtable)</vt:lpstr>
      <vt:lpstr>How do we combine them</vt:lpstr>
      <vt:lpstr>Discussion points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Musings on Measuring Community</dc:title>
  <dc:creator>Shoaib Sufi</dc:creator>
  <cp:lastModifiedBy>Shoaib Sufi</cp:lastModifiedBy>
  <cp:revision>15</cp:revision>
  <dcterms:created xsi:type="dcterms:W3CDTF">2021-05-18T13:44:10Z</dcterms:created>
  <dcterms:modified xsi:type="dcterms:W3CDTF">2021-05-18T16:06:48Z</dcterms:modified>
</cp:coreProperties>
</file>